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embeddedFontLst>
    <p:embeddedFont>
      <p:font typeface="Arial Narrow" panose="020B0606020202030204" pitchFamily="34" charset="0"/>
      <p:regular r:id="rId22"/>
      <p:bold r:id="rId23"/>
      <p:italic r:id="rId24"/>
      <p:boldItalic r:id="rId25"/>
    </p:embeddedFont>
    <p:embeddedFont>
      <p:font typeface="Open Sans Light" panose="020B0306030504020204" pitchFamily="34" charset="0"/>
      <p:regular r:id="rId26"/>
      <p:bold r:id="rId27"/>
      <p:italic r:id="rId28"/>
      <p:boldItalic r:id="rId2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jeFap3hNhphvU2oYXFfafHUqDRu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9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9" name="Google Shape;1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6" name="Google Shape;26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0" name="Google Shape;28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4" name="Google Shape;30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6" name="Google Shape;31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7" name="Google Shape;31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41c32a689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8" name="Google Shape;328;g341c32a689c_0_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g341c32a689c_0_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0" name="Google Shape;34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2" name="Google Shape;352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3" name="Google Shape;363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4" name="Google Shape;364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1" name="Google Shape;18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3" name="Google Shape;19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3fb96878c4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4" name="Google Shape;204;g33fb96878c4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g33fb96878c4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6" name="Google Shape;21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8" name="Google Shape;22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2" name="Google Shape;242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3" name="Google Shape;243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4" name="Google Shape;25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Zwei Inhalte" type="twoObj">
  <p:cSld name="TWO_OBJECT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vertikaler Text" type="vertTx">
  <p:cSld name="VERTICAL_TEX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4" name="Google Shape;124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" name="Google Shape;125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27" name="Google Shape;127;p28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28" name="Google Shape;128;p28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9" name="Google Shape;129;p28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30" name="Google Shape;130;p28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8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8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8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kaler Titel und Text" type="vertTitleAndTx">
  <p:cSld name="VERTICAL_TITLE_AND_VERTICAL_TEXT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9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29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7" name="Google Shape;137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40" name="Google Shape;140;p29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41" name="Google Shape;141;p29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2" name="Google Shape;142;p29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43" name="Google Shape;143;p29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29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29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9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34" name="Google Shape;34;p21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35" name="Google Shape;35;p21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6" name="Google Shape;36;p21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37" name="Google Shape;37;p21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" name="Google Shape;38;p21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" name="Google Shape;39;p21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" name="Google Shape;40;p21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bschnitts-&#10;überschrift" type="secHead">
  <p:cSld name="SECTION_HEADER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47" name="Google Shape;47;p22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48" name="Google Shape;48;p22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9" name="Google Shape;49;p22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50" name="Google Shape;50;p22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51;p22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22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3" name="Google Shape;53;p22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gleich" type="twoTxTwoObj">
  <p:cSld name="TWO_OBJECTS_WITH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63" name="Google Shape;63;p23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64" name="Google Shape;64;p23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5" name="Google Shape;65;p23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66" name="Google Shape;66;p23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23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23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23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r Titel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75" name="Google Shape;75;p24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76" name="Google Shape;76;p24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24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78" name="Google Shape;78;p24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Google Shape;79;p24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Google Shape;80;p24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Google Shape;81;p24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86" name="Google Shape;86;p25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87" name="Google Shape;87;p25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8" name="Google Shape;88;p25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89" name="Google Shape;89;p25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0" name="Google Shape;90;p25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25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25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halt mit Überschrift" type="objTx">
  <p:cSld name="OBJECT_WITH_CAPTION_TEX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5" name="Google Shape;95;p26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96" name="Google Shape;96;p26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97" name="Google Shape;97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00" name="Google Shape;100;p26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01" name="Google Shape;101;p26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2" name="Google Shape;102;p26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03" name="Google Shape;103;p26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26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6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6" name="Google Shape;106;p26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ld mit Überschrift" type="picTx">
  <p:cSld name="PICTURE_WITH_CAPTIO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27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10" name="Google Shape;110;p27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1" name="Google Shape;11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3" name="Google Shape;11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  <p:sp>
        <p:nvSpPr>
          <p:cNvPr id="114" name="Google Shape;114;p27"/>
          <p:cNvSpPr/>
          <p:nvPr/>
        </p:nvSpPr>
        <p:spPr>
          <a:xfrm>
            <a:off x="0" y="188913"/>
            <a:ext cx="12192000" cy="755650"/>
          </a:xfrm>
          <a:prstGeom prst="rect">
            <a:avLst/>
          </a:prstGeom>
          <a:solidFill>
            <a:srgbClr val="CDCD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Noto Sans Symbols"/>
              <a:buNone/>
            </a:pPr>
            <a:endParaRPr sz="2600" b="1">
              <a:solidFill>
                <a:schemeClr val="dk2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  <p:pic>
        <p:nvPicPr>
          <p:cNvPr id="115" name="Google Shape;115;p27" descr="unilogo4c"/>
          <p:cNvPicPr preferRelativeResize="0"/>
          <p:nvPr/>
        </p:nvPicPr>
        <p:blipFill rotWithShape="1">
          <a:blip r:embed="rId2">
            <a:alphaModFix/>
          </a:blip>
          <a:srcRect r="80917"/>
          <a:stretch/>
        </p:blipFill>
        <p:spPr>
          <a:xfrm>
            <a:off x="-1588" y="188913"/>
            <a:ext cx="1836738" cy="7508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6" name="Google Shape;116;p27"/>
          <p:cNvGrpSpPr/>
          <p:nvPr/>
        </p:nvGrpSpPr>
        <p:grpSpPr>
          <a:xfrm>
            <a:off x="11222092" y="267493"/>
            <a:ext cx="719138" cy="593725"/>
            <a:chOff x="4876" y="255"/>
            <a:chExt cx="726" cy="599"/>
          </a:xfrm>
        </p:grpSpPr>
        <p:sp>
          <p:nvSpPr>
            <p:cNvPr id="117" name="Google Shape;117;p27"/>
            <p:cNvSpPr/>
            <p:nvPr/>
          </p:nvSpPr>
          <p:spPr>
            <a:xfrm>
              <a:off x="5278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34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08" y="0"/>
                  </a:lnTo>
                  <a:lnTo>
                    <a:pt x="108" y="0"/>
                  </a:lnTo>
                  <a:lnTo>
                    <a:pt x="119" y="1"/>
                  </a:lnTo>
                  <a:lnTo>
                    <a:pt x="130" y="1"/>
                  </a:lnTo>
                  <a:lnTo>
                    <a:pt x="141" y="3"/>
                  </a:lnTo>
                  <a:lnTo>
                    <a:pt x="152" y="3"/>
                  </a:lnTo>
                  <a:lnTo>
                    <a:pt x="162" y="4"/>
                  </a:lnTo>
                  <a:lnTo>
                    <a:pt x="173" y="6"/>
                  </a:lnTo>
                  <a:lnTo>
                    <a:pt x="183" y="8"/>
                  </a:lnTo>
                  <a:lnTo>
                    <a:pt x="194" y="10"/>
                  </a:lnTo>
                  <a:lnTo>
                    <a:pt x="203" y="12"/>
                  </a:lnTo>
                  <a:lnTo>
                    <a:pt x="213" y="15"/>
                  </a:lnTo>
                  <a:lnTo>
                    <a:pt x="222" y="18"/>
                  </a:lnTo>
                  <a:lnTo>
                    <a:pt x="232" y="22"/>
                  </a:lnTo>
                  <a:lnTo>
                    <a:pt x="241" y="26"/>
                  </a:lnTo>
                  <a:lnTo>
                    <a:pt x="249" y="31"/>
                  </a:lnTo>
                  <a:lnTo>
                    <a:pt x="257" y="35"/>
                  </a:lnTo>
                  <a:lnTo>
                    <a:pt x="265" y="41"/>
                  </a:lnTo>
                  <a:lnTo>
                    <a:pt x="272" y="46"/>
                  </a:lnTo>
                  <a:lnTo>
                    <a:pt x="280" y="53"/>
                  </a:lnTo>
                  <a:lnTo>
                    <a:pt x="287" y="59"/>
                  </a:lnTo>
                  <a:lnTo>
                    <a:pt x="293" y="67"/>
                  </a:lnTo>
                  <a:lnTo>
                    <a:pt x="300" y="75"/>
                  </a:lnTo>
                  <a:lnTo>
                    <a:pt x="305" y="82"/>
                  </a:lnTo>
                  <a:lnTo>
                    <a:pt x="310" y="91"/>
                  </a:lnTo>
                  <a:lnTo>
                    <a:pt x="315" y="101"/>
                  </a:lnTo>
                  <a:lnTo>
                    <a:pt x="318" y="111"/>
                  </a:lnTo>
                  <a:lnTo>
                    <a:pt x="323" y="122"/>
                  </a:lnTo>
                  <a:lnTo>
                    <a:pt x="326" y="133"/>
                  </a:lnTo>
                  <a:lnTo>
                    <a:pt x="328" y="145"/>
                  </a:lnTo>
                  <a:lnTo>
                    <a:pt x="330" y="157"/>
                  </a:lnTo>
                  <a:lnTo>
                    <a:pt x="332" y="170"/>
                  </a:lnTo>
                  <a:lnTo>
                    <a:pt x="333" y="183"/>
                  </a:lnTo>
                  <a:lnTo>
                    <a:pt x="334" y="197"/>
                  </a:lnTo>
                  <a:lnTo>
                    <a:pt x="334" y="197"/>
                  </a:lnTo>
                  <a:lnTo>
                    <a:pt x="333" y="213"/>
                  </a:lnTo>
                  <a:lnTo>
                    <a:pt x="332" y="226"/>
                  </a:lnTo>
                  <a:lnTo>
                    <a:pt x="330" y="239"/>
                  </a:lnTo>
                  <a:lnTo>
                    <a:pt x="328" y="251"/>
                  </a:lnTo>
                  <a:lnTo>
                    <a:pt x="326" y="263"/>
                  </a:lnTo>
                  <a:lnTo>
                    <a:pt x="323" y="274"/>
                  </a:lnTo>
                  <a:lnTo>
                    <a:pt x="318" y="285"/>
                  </a:lnTo>
                  <a:lnTo>
                    <a:pt x="315" y="295"/>
                  </a:lnTo>
                  <a:lnTo>
                    <a:pt x="310" y="304"/>
                  </a:lnTo>
                  <a:lnTo>
                    <a:pt x="305" y="312"/>
                  </a:lnTo>
                  <a:lnTo>
                    <a:pt x="300" y="321"/>
                  </a:lnTo>
                  <a:lnTo>
                    <a:pt x="293" y="329"/>
                  </a:lnTo>
                  <a:lnTo>
                    <a:pt x="287" y="336"/>
                  </a:lnTo>
                  <a:lnTo>
                    <a:pt x="280" y="343"/>
                  </a:lnTo>
                  <a:lnTo>
                    <a:pt x="272" y="348"/>
                  </a:lnTo>
                  <a:lnTo>
                    <a:pt x="265" y="355"/>
                  </a:lnTo>
                  <a:lnTo>
                    <a:pt x="257" y="359"/>
                  </a:lnTo>
                  <a:lnTo>
                    <a:pt x="249" y="365"/>
                  </a:lnTo>
                  <a:lnTo>
                    <a:pt x="241" y="369"/>
                  </a:lnTo>
                  <a:lnTo>
                    <a:pt x="232" y="374"/>
                  </a:lnTo>
                  <a:lnTo>
                    <a:pt x="222" y="377"/>
                  </a:lnTo>
                  <a:lnTo>
                    <a:pt x="213" y="380"/>
                  </a:lnTo>
                  <a:lnTo>
                    <a:pt x="203" y="382"/>
                  </a:lnTo>
                  <a:lnTo>
                    <a:pt x="194" y="386"/>
                  </a:lnTo>
                  <a:lnTo>
                    <a:pt x="183" y="388"/>
                  </a:lnTo>
                  <a:lnTo>
                    <a:pt x="173" y="389"/>
                  </a:lnTo>
                  <a:lnTo>
                    <a:pt x="162" y="391"/>
                  </a:lnTo>
                  <a:lnTo>
                    <a:pt x="152" y="392"/>
                  </a:lnTo>
                  <a:lnTo>
                    <a:pt x="141" y="392"/>
                  </a:lnTo>
                  <a:lnTo>
                    <a:pt x="130" y="393"/>
                  </a:lnTo>
                  <a:lnTo>
                    <a:pt x="119" y="393"/>
                  </a:lnTo>
                  <a:lnTo>
                    <a:pt x="108" y="393"/>
                  </a:lnTo>
                  <a:lnTo>
                    <a:pt x="0" y="393"/>
                  </a:lnTo>
                  <a:close/>
                  <a:moveTo>
                    <a:pt x="79" y="63"/>
                  </a:moveTo>
                  <a:lnTo>
                    <a:pt x="124" y="63"/>
                  </a:lnTo>
                  <a:lnTo>
                    <a:pt x="124" y="63"/>
                  </a:lnTo>
                  <a:lnTo>
                    <a:pt x="129" y="64"/>
                  </a:lnTo>
                  <a:lnTo>
                    <a:pt x="136" y="64"/>
                  </a:lnTo>
                  <a:lnTo>
                    <a:pt x="141" y="65"/>
                  </a:lnTo>
                  <a:lnTo>
                    <a:pt x="148" y="66"/>
                  </a:lnTo>
                  <a:lnTo>
                    <a:pt x="153" y="67"/>
                  </a:lnTo>
                  <a:lnTo>
                    <a:pt x="160" y="68"/>
                  </a:lnTo>
                  <a:lnTo>
                    <a:pt x="165" y="70"/>
                  </a:lnTo>
                  <a:lnTo>
                    <a:pt x="171" y="73"/>
                  </a:lnTo>
                  <a:lnTo>
                    <a:pt x="176" y="75"/>
                  </a:lnTo>
                  <a:lnTo>
                    <a:pt x="182" y="77"/>
                  </a:lnTo>
                  <a:lnTo>
                    <a:pt x="187" y="80"/>
                  </a:lnTo>
                  <a:lnTo>
                    <a:pt x="193" y="84"/>
                  </a:lnTo>
                  <a:lnTo>
                    <a:pt x="198" y="87"/>
                  </a:lnTo>
                  <a:lnTo>
                    <a:pt x="202" y="90"/>
                  </a:lnTo>
                  <a:lnTo>
                    <a:pt x="207" y="94"/>
                  </a:lnTo>
                  <a:lnTo>
                    <a:pt x="212" y="98"/>
                  </a:lnTo>
                  <a:lnTo>
                    <a:pt x="216" y="102"/>
                  </a:lnTo>
                  <a:lnTo>
                    <a:pt x="220" y="108"/>
                  </a:lnTo>
                  <a:lnTo>
                    <a:pt x="224" y="112"/>
                  </a:lnTo>
                  <a:lnTo>
                    <a:pt x="228" y="117"/>
                  </a:lnTo>
                  <a:lnTo>
                    <a:pt x="231" y="123"/>
                  </a:lnTo>
                  <a:lnTo>
                    <a:pt x="234" y="128"/>
                  </a:lnTo>
                  <a:lnTo>
                    <a:pt x="237" y="134"/>
                  </a:lnTo>
                  <a:lnTo>
                    <a:pt x="241" y="140"/>
                  </a:lnTo>
                  <a:lnTo>
                    <a:pt x="243" y="147"/>
                  </a:lnTo>
                  <a:lnTo>
                    <a:pt x="245" y="154"/>
                  </a:lnTo>
                  <a:lnTo>
                    <a:pt x="247" y="160"/>
                  </a:lnTo>
                  <a:lnTo>
                    <a:pt x="248" y="168"/>
                  </a:lnTo>
                  <a:lnTo>
                    <a:pt x="249" y="174"/>
                  </a:lnTo>
                  <a:lnTo>
                    <a:pt x="251" y="182"/>
                  </a:lnTo>
                  <a:lnTo>
                    <a:pt x="251" y="190"/>
                  </a:lnTo>
                  <a:lnTo>
                    <a:pt x="252" y="197"/>
                  </a:lnTo>
                  <a:lnTo>
                    <a:pt x="252" y="197"/>
                  </a:lnTo>
                  <a:lnTo>
                    <a:pt x="251" y="206"/>
                  </a:lnTo>
                  <a:lnTo>
                    <a:pt x="251" y="214"/>
                  </a:lnTo>
                  <a:lnTo>
                    <a:pt x="249" y="220"/>
                  </a:lnTo>
                  <a:lnTo>
                    <a:pt x="248" y="228"/>
                  </a:lnTo>
                  <a:lnTo>
                    <a:pt x="247" y="235"/>
                  </a:lnTo>
                  <a:lnTo>
                    <a:pt x="245" y="241"/>
                  </a:lnTo>
                  <a:lnTo>
                    <a:pt x="243" y="248"/>
                  </a:lnTo>
                  <a:lnTo>
                    <a:pt x="241" y="254"/>
                  </a:lnTo>
                  <a:lnTo>
                    <a:pt x="237" y="261"/>
                  </a:lnTo>
                  <a:lnTo>
                    <a:pt x="234" y="266"/>
                  </a:lnTo>
                  <a:lnTo>
                    <a:pt x="231" y="272"/>
                  </a:lnTo>
                  <a:lnTo>
                    <a:pt x="228" y="277"/>
                  </a:lnTo>
                  <a:lnTo>
                    <a:pt x="224" y="283"/>
                  </a:lnTo>
                  <a:lnTo>
                    <a:pt x="220" y="288"/>
                  </a:lnTo>
                  <a:lnTo>
                    <a:pt x="216" y="293"/>
                  </a:lnTo>
                  <a:lnTo>
                    <a:pt x="212" y="297"/>
                  </a:lnTo>
                  <a:lnTo>
                    <a:pt x="207" y="301"/>
                  </a:lnTo>
                  <a:lnTo>
                    <a:pt x="202" y="305"/>
                  </a:lnTo>
                  <a:lnTo>
                    <a:pt x="198" y="309"/>
                  </a:lnTo>
                  <a:lnTo>
                    <a:pt x="193" y="312"/>
                  </a:lnTo>
                  <a:lnTo>
                    <a:pt x="187" y="316"/>
                  </a:lnTo>
                  <a:lnTo>
                    <a:pt x="182" y="318"/>
                  </a:lnTo>
                  <a:lnTo>
                    <a:pt x="176" y="321"/>
                  </a:lnTo>
                  <a:lnTo>
                    <a:pt x="171" y="323"/>
                  </a:lnTo>
                  <a:lnTo>
                    <a:pt x="165" y="325"/>
                  </a:lnTo>
                  <a:lnTo>
                    <a:pt x="160" y="328"/>
                  </a:lnTo>
                  <a:lnTo>
                    <a:pt x="153" y="329"/>
                  </a:lnTo>
                  <a:lnTo>
                    <a:pt x="148" y="330"/>
                  </a:lnTo>
                  <a:lnTo>
                    <a:pt x="141" y="331"/>
                  </a:lnTo>
                  <a:lnTo>
                    <a:pt x="136" y="332"/>
                  </a:lnTo>
                  <a:lnTo>
                    <a:pt x="129" y="332"/>
                  </a:lnTo>
                  <a:lnTo>
                    <a:pt x="124" y="332"/>
                  </a:lnTo>
                  <a:lnTo>
                    <a:pt x="79" y="332"/>
                  </a:lnTo>
                  <a:lnTo>
                    <a:pt x="79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27"/>
            <p:cNvSpPr/>
            <p:nvPr/>
          </p:nvSpPr>
          <p:spPr>
            <a:xfrm>
              <a:off x="5401" y="734"/>
              <a:ext cx="71" cy="120"/>
            </a:xfrm>
            <a:custGeom>
              <a:avLst/>
              <a:gdLst/>
              <a:ahLst/>
              <a:cxnLst/>
              <a:rect l="l" t="t" r="r" b="b"/>
              <a:pathLst>
                <a:path w="231" h="393" extrusionOk="0"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79" y="0"/>
                  </a:lnTo>
                  <a:lnTo>
                    <a:pt x="79" y="288"/>
                  </a:lnTo>
                  <a:lnTo>
                    <a:pt x="79" y="332"/>
                  </a:lnTo>
                  <a:lnTo>
                    <a:pt x="231" y="332"/>
                  </a:lnTo>
                  <a:lnTo>
                    <a:pt x="231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7"/>
            <p:cNvSpPr/>
            <p:nvPr/>
          </p:nvSpPr>
          <p:spPr>
            <a:xfrm>
              <a:off x="4876" y="255"/>
              <a:ext cx="726" cy="559"/>
            </a:xfrm>
            <a:custGeom>
              <a:avLst/>
              <a:gdLst/>
              <a:ahLst/>
              <a:cxnLst/>
              <a:rect l="l" t="t" r="r" b="b"/>
              <a:pathLst>
                <a:path w="2350" h="1810" extrusionOk="0">
                  <a:moveTo>
                    <a:pt x="642" y="1810"/>
                  </a:moveTo>
                  <a:lnTo>
                    <a:pt x="1285" y="1165"/>
                  </a:lnTo>
                  <a:lnTo>
                    <a:pt x="1828" y="1165"/>
                  </a:lnTo>
                  <a:lnTo>
                    <a:pt x="2350" y="647"/>
                  </a:lnTo>
                  <a:lnTo>
                    <a:pt x="1715" y="647"/>
                  </a:lnTo>
                  <a:lnTo>
                    <a:pt x="1715" y="0"/>
                  </a:lnTo>
                  <a:lnTo>
                    <a:pt x="1072" y="645"/>
                  </a:lnTo>
                  <a:lnTo>
                    <a:pt x="523" y="645"/>
                  </a:lnTo>
                  <a:lnTo>
                    <a:pt x="0" y="1165"/>
                  </a:lnTo>
                  <a:lnTo>
                    <a:pt x="642" y="1165"/>
                  </a:lnTo>
                  <a:lnTo>
                    <a:pt x="642" y="1810"/>
                  </a:lnTo>
                  <a:close/>
                  <a:moveTo>
                    <a:pt x="774" y="1493"/>
                  </a:moveTo>
                  <a:lnTo>
                    <a:pt x="1100" y="1165"/>
                  </a:lnTo>
                  <a:lnTo>
                    <a:pt x="774" y="1165"/>
                  </a:lnTo>
                  <a:lnTo>
                    <a:pt x="774" y="1493"/>
                  </a:lnTo>
                  <a:close/>
                  <a:moveTo>
                    <a:pt x="681" y="1036"/>
                  </a:moveTo>
                  <a:lnTo>
                    <a:pt x="941" y="777"/>
                  </a:lnTo>
                  <a:lnTo>
                    <a:pt x="576" y="777"/>
                  </a:lnTo>
                  <a:lnTo>
                    <a:pt x="314" y="1036"/>
                  </a:lnTo>
                  <a:lnTo>
                    <a:pt x="681" y="1036"/>
                  </a:lnTo>
                  <a:close/>
                  <a:moveTo>
                    <a:pt x="1582" y="645"/>
                  </a:moveTo>
                  <a:lnTo>
                    <a:pt x="1582" y="31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3" y="647"/>
                  </a:lnTo>
                  <a:lnTo>
                    <a:pt x="1256" y="647"/>
                  </a:lnTo>
                  <a:lnTo>
                    <a:pt x="1261" y="647"/>
                  </a:lnTo>
                  <a:lnTo>
                    <a:pt x="1266" y="647"/>
                  </a:lnTo>
                  <a:lnTo>
                    <a:pt x="1274" y="647"/>
                  </a:lnTo>
                  <a:lnTo>
                    <a:pt x="1283" y="647"/>
                  </a:lnTo>
                  <a:lnTo>
                    <a:pt x="1292" y="647"/>
                  </a:lnTo>
                  <a:lnTo>
                    <a:pt x="1304" y="647"/>
                  </a:lnTo>
                  <a:lnTo>
                    <a:pt x="1317" y="647"/>
                  </a:lnTo>
                  <a:lnTo>
                    <a:pt x="1329" y="647"/>
                  </a:lnTo>
                  <a:lnTo>
                    <a:pt x="1343" y="647"/>
                  </a:lnTo>
                  <a:lnTo>
                    <a:pt x="1357" y="647"/>
                  </a:lnTo>
                  <a:lnTo>
                    <a:pt x="1371" y="647"/>
                  </a:lnTo>
                  <a:lnTo>
                    <a:pt x="1387" y="647"/>
                  </a:lnTo>
                  <a:lnTo>
                    <a:pt x="1402" y="647"/>
                  </a:lnTo>
                  <a:lnTo>
                    <a:pt x="1417" y="646"/>
                  </a:lnTo>
                  <a:lnTo>
                    <a:pt x="1433" y="646"/>
                  </a:lnTo>
                  <a:lnTo>
                    <a:pt x="1448" y="646"/>
                  </a:lnTo>
                  <a:lnTo>
                    <a:pt x="1463" y="646"/>
                  </a:lnTo>
                  <a:lnTo>
                    <a:pt x="1477" y="646"/>
                  </a:lnTo>
                  <a:lnTo>
                    <a:pt x="1492" y="646"/>
                  </a:lnTo>
                  <a:lnTo>
                    <a:pt x="1506" y="646"/>
                  </a:lnTo>
                  <a:lnTo>
                    <a:pt x="1518" y="646"/>
                  </a:lnTo>
                  <a:lnTo>
                    <a:pt x="1530" y="646"/>
                  </a:lnTo>
                  <a:lnTo>
                    <a:pt x="1542" y="646"/>
                  </a:lnTo>
                  <a:lnTo>
                    <a:pt x="1552" y="646"/>
                  </a:lnTo>
                  <a:lnTo>
                    <a:pt x="1561" y="646"/>
                  </a:lnTo>
                  <a:lnTo>
                    <a:pt x="1568" y="646"/>
                  </a:lnTo>
                  <a:lnTo>
                    <a:pt x="1574" y="646"/>
                  </a:lnTo>
                  <a:lnTo>
                    <a:pt x="1578" y="646"/>
                  </a:lnTo>
                  <a:lnTo>
                    <a:pt x="1581" y="646"/>
                  </a:lnTo>
                  <a:lnTo>
                    <a:pt x="1582" y="645"/>
                  </a:lnTo>
                  <a:close/>
                  <a:moveTo>
                    <a:pt x="1774" y="1036"/>
                  </a:moveTo>
                  <a:lnTo>
                    <a:pt x="2036" y="777"/>
                  </a:lnTo>
                  <a:lnTo>
                    <a:pt x="1670" y="777"/>
                  </a:lnTo>
                  <a:lnTo>
                    <a:pt x="1408" y="1036"/>
                  </a:lnTo>
                  <a:lnTo>
                    <a:pt x="1774" y="1036"/>
                  </a:lnTo>
                  <a:close/>
                  <a:moveTo>
                    <a:pt x="1228" y="1036"/>
                  </a:moveTo>
                  <a:lnTo>
                    <a:pt x="1488" y="777"/>
                  </a:lnTo>
                  <a:lnTo>
                    <a:pt x="1125" y="777"/>
                  </a:lnTo>
                  <a:lnTo>
                    <a:pt x="864" y="1036"/>
                  </a:lnTo>
                  <a:lnTo>
                    <a:pt x="1228" y="10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27"/>
            <p:cNvSpPr/>
            <p:nvPr/>
          </p:nvSpPr>
          <p:spPr>
            <a:xfrm>
              <a:off x="5491" y="734"/>
              <a:ext cx="102" cy="120"/>
            </a:xfrm>
            <a:custGeom>
              <a:avLst/>
              <a:gdLst/>
              <a:ahLst/>
              <a:cxnLst/>
              <a:rect l="l" t="t" r="r" b="b"/>
              <a:pathLst>
                <a:path w="326" h="393" extrusionOk="0">
                  <a:moveTo>
                    <a:pt x="79" y="63"/>
                  </a:moveTo>
                  <a:lnTo>
                    <a:pt x="139" y="63"/>
                  </a:lnTo>
                  <a:lnTo>
                    <a:pt x="139" y="63"/>
                  </a:lnTo>
                  <a:lnTo>
                    <a:pt x="140" y="64"/>
                  </a:lnTo>
                  <a:lnTo>
                    <a:pt x="141" y="64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6" y="64"/>
                  </a:lnTo>
                  <a:lnTo>
                    <a:pt x="150" y="64"/>
                  </a:lnTo>
                  <a:lnTo>
                    <a:pt x="152" y="65"/>
                  </a:lnTo>
                  <a:lnTo>
                    <a:pt x="155" y="65"/>
                  </a:lnTo>
                  <a:lnTo>
                    <a:pt x="157" y="65"/>
                  </a:lnTo>
                  <a:lnTo>
                    <a:pt x="161" y="66"/>
                  </a:lnTo>
                  <a:lnTo>
                    <a:pt x="164" y="67"/>
                  </a:lnTo>
                  <a:lnTo>
                    <a:pt x="168" y="68"/>
                  </a:lnTo>
                  <a:lnTo>
                    <a:pt x="172" y="69"/>
                  </a:lnTo>
                  <a:lnTo>
                    <a:pt x="175" y="70"/>
                  </a:lnTo>
                  <a:lnTo>
                    <a:pt x="178" y="71"/>
                  </a:lnTo>
                  <a:lnTo>
                    <a:pt x="182" y="73"/>
                  </a:lnTo>
                  <a:lnTo>
                    <a:pt x="186" y="75"/>
                  </a:lnTo>
                  <a:lnTo>
                    <a:pt x="189" y="77"/>
                  </a:lnTo>
                  <a:lnTo>
                    <a:pt x="192" y="79"/>
                  </a:lnTo>
                  <a:lnTo>
                    <a:pt x="196" y="81"/>
                  </a:lnTo>
                  <a:lnTo>
                    <a:pt x="199" y="84"/>
                  </a:lnTo>
                  <a:lnTo>
                    <a:pt x="201" y="86"/>
                  </a:lnTo>
                  <a:lnTo>
                    <a:pt x="205" y="89"/>
                  </a:lnTo>
                  <a:lnTo>
                    <a:pt x="207" y="92"/>
                  </a:lnTo>
                  <a:lnTo>
                    <a:pt x="210" y="96"/>
                  </a:lnTo>
                  <a:lnTo>
                    <a:pt x="212" y="100"/>
                  </a:lnTo>
                  <a:lnTo>
                    <a:pt x="213" y="103"/>
                  </a:lnTo>
                  <a:lnTo>
                    <a:pt x="215" y="108"/>
                  </a:lnTo>
                  <a:lnTo>
                    <a:pt x="217" y="112"/>
                  </a:lnTo>
                  <a:lnTo>
                    <a:pt x="218" y="117"/>
                  </a:lnTo>
                  <a:lnTo>
                    <a:pt x="218" y="122"/>
                  </a:lnTo>
                  <a:lnTo>
                    <a:pt x="219" y="127"/>
                  </a:lnTo>
                  <a:lnTo>
                    <a:pt x="219" y="127"/>
                  </a:lnTo>
                  <a:lnTo>
                    <a:pt x="218" y="133"/>
                  </a:lnTo>
                  <a:lnTo>
                    <a:pt x="218" y="138"/>
                  </a:lnTo>
                  <a:lnTo>
                    <a:pt x="217" y="143"/>
                  </a:lnTo>
                  <a:lnTo>
                    <a:pt x="215" y="147"/>
                  </a:lnTo>
                  <a:lnTo>
                    <a:pt x="213" y="151"/>
                  </a:lnTo>
                  <a:lnTo>
                    <a:pt x="211" y="155"/>
                  </a:lnTo>
                  <a:lnTo>
                    <a:pt x="209" y="158"/>
                  </a:lnTo>
                  <a:lnTo>
                    <a:pt x="207" y="161"/>
                  </a:lnTo>
                  <a:lnTo>
                    <a:pt x="205" y="165"/>
                  </a:lnTo>
                  <a:lnTo>
                    <a:pt x="201" y="168"/>
                  </a:lnTo>
                  <a:lnTo>
                    <a:pt x="199" y="170"/>
                  </a:lnTo>
                  <a:lnTo>
                    <a:pt x="196" y="172"/>
                  </a:lnTo>
                  <a:lnTo>
                    <a:pt x="192" y="174"/>
                  </a:lnTo>
                  <a:lnTo>
                    <a:pt x="189" y="175"/>
                  </a:lnTo>
                  <a:lnTo>
                    <a:pt x="186" y="178"/>
                  </a:lnTo>
                  <a:lnTo>
                    <a:pt x="183" y="179"/>
                  </a:lnTo>
                  <a:lnTo>
                    <a:pt x="179" y="181"/>
                  </a:lnTo>
                  <a:lnTo>
                    <a:pt x="175" y="182"/>
                  </a:lnTo>
                  <a:lnTo>
                    <a:pt x="172" y="183"/>
                  </a:lnTo>
                  <a:lnTo>
                    <a:pt x="168" y="183"/>
                  </a:lnTo>
                  <a:lnTo>
                    <a:pt x="165" y="184"/>
                  </a:lnTo>
                  <a:lnTo>
                    <a:pt x="162" y="185"/>
                  </a:lnTo>
                  <a:lnTo>
                    <a:pt x="159" y="185"/>
                  </a:lnTo>
                  <a:lnTo>
                    <a:pt x="155" y="186"/>
                  </a:lnTo>
                  <a:lnTo>
                    <a:pt x="153" y="186"/>
                  </a:lnTo>
                  <a:lnTo>
                    <a:pt x="150" y="186"/>
                  </a:lnTo>
                  <a:lnTo>
                    <a:pt x="148" y="186"/>
                  </a:lnTo>
                  <a:lnTo>
                    <a:pt x="145" y="186"/>
                  </a:lnTo>
                  <a:lnTo>
                    <a:pt x="143" y="186"/>
                  </a:lnTo>
                  <a:lnTo>
                    <a:pt x="141" y="186"/>
                  </a:lnTo>
                  <a:lnTo>
                    <a:pt x="140" y="186"/>
                  </a:lnTo>
                  <a:lnTo>
                    <a:pt x="139" y="186"/>
                  </a:lnTo>
                  <a:lnTo>
                    <a:pt x="79" y="186"/>
                  </a:lnTo>
                  <a:lnTo>
                    <a:pt x="79" y="63"/>
                  </a:lnTo>
                  <a:close/>
                  <a:moveTo>
                    <a:pt x="0" y="393"/>
                  </a:moveTo>
                  <a:lnTo>
                    <a:pt x="0" y="107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38" y="0"/>
                  </a:lnTo>
                  <a:lnTo>
                    <a:pt x="140" y="1"/>
                  </a:lnTo>
                  <a:lnTo>
                    <a:pt x="143" y="1"/>
                  </a:lnTo>
                  <a:lnTo>
                    <a:pt x="146" y="1"/>
                  </a:lnTo>
                  <a:lnTo>
                    <a:pt x="151" y="1"/>
                  </a:lnTo>
                  <a:lnTo>
                    <a:pt x="155" y="1"/>
                  </a:lnTo>
                  <a:lnTo>
                    <a:pt x="161" y="3"/>
                  </a:lnTo>
                  <a:lnTo>
                    <a:pt x="166" y="3"/>
                  </a:lnTo>
                  <a:lnTo>
                    <a:pt x="172" y="4"/>
                  </a:lnTo>
                  <a:lnTo>
                    <a:pt x="178" y="5"/>
                  </a:lnTo>
                  <a:lnTo>
                    <a:pt x="185" y="6"/>
                  </a:lnTo>
                  <a:lnTo>
                    <a:pt x="191" y="7"/>
                  </a:lnTo>
                  <a:lnTo>
                    <a:pt x="198" y="8"/>
                  </a:lnTo>
                  <a:lnTo>
                    <a:pt x="205" y="10"/>
                  </a:lnTo>
                  <a:lnTo>
                    <a:pt x="212" y="12"/>
                  </a:lnTo>
                  <a:lnTo>
                    <a:pt x="219" y="15"/>
                  </a:lnTo>
                  <a:lnTo>
                    <a:pt x="226" y="18"/>
                  </a:lnTo>
                  <a:lnTo>
                    <a:pt x="233" y="21"/>
                  </a:lnTo>
                  <a:lnTo>
                    <a:pt x="240" y="24"/>
                  </a:lnTo>
                  <a:lnTo>
                    <a:pt x="246" y="28"/>
                  </a:lnTo>
                  <a:lnTo>
                    <a:pt x="253" y="32"/>
                  </a:lnTo>
                  <a:lnTo>
                    <a:pt x="259" y="38"/>
                  </a:lnTo>
                  <a:lnTo>
                    <a:pt x="266" y="43"/>
                  </a:lnTo>
                  <a:lnTo>
                    <a:pt x="271" y="48"/>
                  </a:lnTo>
                  <a:lnTo>
                    <a:pt x="276" y="54"/>
                  </a:lnTo>
                  <a:lnTo>
                    <a:pt x="281" y="62"/>
                  </a:lnTo>
                  <a:lnTo>
                    <a:pt x="285" y="68"/>
                  </a:lnTo>
                  <a:lnTo>
                    <a:pt x="289" y="76"/>
                  </a:lnTo>
                  <a:lnTo>
                    <a:pt x="292" y="85"/>
                  </a:lnTo>
                  <a:lnTo>
                    <a:pt x="295" y="93"/>
                  </a:lnTo>
                  <a:lnTo>
                    <a:pt x="298" y="103"/>
                  </a:lnTo>
                  <a:lnTo>
                    <a:pt x="299" y="113"/>
                  </a:lnTo>
                  <a:lnTo>
                    <a:pt x="300" y="124"/>
                  </a:lnTo>
                  <a:lnTo>
                    <a:pt x="300" y="124"/>
                  </a:lnTo>
                  <a:lnTo>
                    <a:pt x="299" y="130"/>
                  </a:lnTo>
                  <a:lnTo>
                    <a:pt x="299" y="134"/>
                  </a:lnTo>
                  <a:lnTo>
                    <a:pt x="298" y="138"/>
                  </a:lnTo>
                  <a:lnTo>
                    <a:pt x="298" y="143"/>
                  </a:lnTo>
                  <a:lnTo>
                    <a:pt x="295" y="147"/>
                  </a:lnTo>
                  <a:lnTo>
                    <a:pt x="294" y="151"/>
                  </a:lnTo>
                  <a:lnTo>
                    <a:pt x="293" y="156"/>
                  </a:lnTo>
                  <a:lnTo>
                    <a:pt x="291" y="159"/>
                  </a:lnTo>
                  <a:lnTo>
                    <a:pt x="289" y="163"/>
                  </a:lnTo>
                  <a:lnTo>
                    <a:pt x="287" y="167"/>
                  </a:lnTo>
                  <a:lnTo>
                    <a:pt x="284" y="171"/>
                  </a:lnTo>
                  <a:lnTo>
                    <a:pt x="282" y="174"/>
                  </a:lnTo>
                  <a:lnTo>
                    <a:pt x="279" y="178"/>
                  </a:lnTo>
                  <a:lnTo>
                    <a:pt x="277" y="181"/>
                  </a:lnTo>
                  <a:lnTo>
                    <a:pt x="273" y="184"/>
                  </a:lnTo>
                  <a:lnTo>
                    <a:pt x="271" y="188"/>
                  </a:lnTo>
                  <a:lnTo>
                    <a:pt x="268" y="190"/>
                  </a:lnTo>
                  <a:lnTo>
                    <a:pt x="265" y="193"/>
                  </a:lnTo>
                  <a:lnTo>
                    <a:pt x="261" y="195"/>
                  </a:lnTo>
                  <a:lnTo>
                    <a:pt x="258" y="198"/>
                  </a:lnTo>
                  <a:lnTo>
                    <a:pt x="255" y="201"/>
                  </a:lnTo>
                  <a:lnTo>
                    <a:pt x="252" y="203"/>
                  </a:lnTo>
                  <a:lnTo>
                    <a:pt x="248" y="205"/>
                  </a:lnTo>
                  <a:lnTo>
                    <a:pt x="245" y="207"/>
                  </a:lnTo>
                  <a:lnTo>
                    <a:pt x="242" y="209"/>
                  </a:lnTo>
                  <a:lnTo>
                    <a:pt x="238" y="211"/>
                  </a:lnTo>
                  <a:lnTo>
                    <a:pt x="235" y="213"/>
                  </a:lnTo>
                  <a:lnTo>
                    <a:pt x="232" y="214"/>
                  </a:lnTo>
                  <a:lnTo>
                    <a:pt x="229" y="215"/>
                  </a:lnTo>
                  <a:lnTo>
                    <a:pt x="225" y="217"/>
                  </a:lnTo>
                  <a:lnTo>
                    <a:pt x="222" y="218"/>
                  </a:lnTo>
                  <a:lnTo>
                    <a:pt x="220" y="218"/>
                  </a:lnTo>
                  <a:lnTo>
                    <a:pt x="220" y="218"/>
                  </a:lnTo>
                  <a:lnTo>
                    <a:pt x="220" y="219"/>
                  </a:lnTo>
                  <a:lnTo>
                    <a:pt x="221" y="219"/>
                  </a:lnTo>
                  <a:lnTo>
                    <a:pt x="221" y="219"/>
                  </a:lnTo>
                  <a:lnTo>
                    <a:pt x="222" y="219"/>
                  </a:lnTo>
                  <a:lnTo>
                    <a:pt x="223" y="219"/>
                  </a:lnTo>
                  <a:lnTo>
                    <a:pt x="224" y="219"/>
                  </a:lnTo>
                  <a:lnTo>
                    <a:pt x="225" y="219"/>
                  </a:lnTo>
                  <a:lnTo>
                    <a:pt x="226" y="220"/>
                  </a:lnTo>
                  <a:lnTo>
                    <a:pt x="227" y="220"/>
                  </a:lnTo>
                  <a:lnTo>
                    <a:pt x="229" y="220"/>
                  </a:lnTo>
                  <a:lnTo>
                    <a:pt x="230" y="220"/>
                  </a:lnTo>
                  <a:lnTo>
                    <a:pt x="231" y="221"/>
                  </a:lnTo>
                  <a:lnTo>
                    <a:pt x="232" y="221"/>
                  </a:lnTo>
                  <a:lnTo>
                    <a:pt x="233" y="223"/>
                  </a:lnTo>
                  <a:lnTo>
                    <a:pt x="234" y="223"/>
                  </a:lnTo>
                  <a:lnTo>
                    <a:pt x="236" y="224"/>
                  </a:lnTo>
                  <a:lnTo>
                    <a:pt x="237" y="225"/>
                  </a:lnTo>
                  <a:lnTo>
                    <a:pt x="238" y="226"/>
                  </a:lnTo>
                  <a:lnTo>
                    <a:pt x="240" y="227"/>
                  </a:lnTo>
                  <a:lnTo>
                    <a:pt x="242" y="228"/>
                  </a:lnTo>
                  <a:lnTo>
                    <a:pt x="243" y="229"/>
                  </a:lnTo>
                  <a:lnTo>
                    <a:pt x="244" y="230"/>
                  </a:lnTo>
                  <a:lnTo>
                    <a:pt x="245" y="231"/>
                  </a:lnTo>
                  <a:lnTo>
                    <a:pt x="247" y="234"/>
                  </a:lnTo>
                  <a:lnTo>
                    <a:pt x="248" y="235"/>
                  </a:lnTo>
                  <a:lnTo>
                    <a:pt x="249" y="237"/>
                  </a:lnTo>
                  <a:lnTo>
                    <a:pt x="252" y="239"/>
                  </a:lnTo>
                  <a:lnTo>
                    <a:pt x="253" y="241"/>
                  </a:lnTo>
                  <a:lnTo>
                    <a:pt x="255" y="243"/>
                  </a:lnTo>
                  <a:lnTo>
                    <a:pt x="256" y="246"/>
                  </a:lnTo>
                  <a:lnTo>
                    <a:pt x="257" y="249"/>
                  </a:lnTo>
                  <a:lnTo>
                    <a:pt x="259" y="251"/>
                  </a:lnTo>
                  <a:lnTo>
                    <a:pt x="326" y="393"/>
                  </a:lnTo>
                  <a:lnTo>
                    <a:pt x="238" y="393"/>
                  </a:lnTo>
                  <a:lnTo>
                    <a:pt x="187" y="282"/>
                  </a:lnTo>
                  <a:lnTo>
                    <a:pt x="187" y="282"/>
                  </a:lnTo>
                  <a:lnTo>
                    <a:pt x="186" y="279"/>
                  </a:lnTo>
                  <a:lnTo>
                    <a:pt x="185" y="277"/>
                  </a:lnTo>
                  <a:lnTo>
                    <a:pt x="184" y="275"/>
                  </a:lnTo>
                  <a:lnTo>
                    <a:pt x="183" y="274"/>
                  </a:lnTo>
                  <a:lnTo>
                    <a:pt x="182" y="272"/>
                  </a:lnTo>
                  <a:lnTo>
                    <a:pt x="180" y="270"/>
                  </a:lnTo>
                  <a:lnTo>
                    <a:pt x="179" y="269"/>
                  </a:lnTo>
                  <a:lnTo>
                    <a:pt x="178" y="266"/>
                  </a:lnTo>
                  <a:lnTo>
                    <a:pt x="177" y="265"/>
                  </a:lnTo>
                  <a:lnTo>
                    <a:pt x="176" y="263"/>
                  </a:lnTo>
                  <a:lnTo>
                    <a:pt x="175" y="262"/>
                  </a:lnTo>
                  <a:lnTo>
                    <a:pt x="174" y="261"/>
                  </a:lnTo>
                  <a:lnTo>
                    <a:pt x="173" y="260"/>
                  </a:lnTo>
                  <a:lnTo>
                    <a:pt x="171" y="259"/>
                  </a:lnTo>
                  <a:lnTo>
                    <a:pt x="169" y="258"/>
                  </a:lnTo>
                  <a:lnTo>
                    <a:pt x="168" y="256"/>
                  </a:lnTo>
                  <a:lnTo>
                    <a:pt x="166" y="255"/>
                  </a:lnTo>
                  <a:lnTo>
                    <a:pt x="165" y="254"/>
                  </a:lnTo>
                  <a:lnTo>
                    <a:pt x="163" y="254"/>
                  </a:lnTo>
                  <a:lnTo>
                    <a:pt x="162" y="253"/>
                  </a:lnTo>
                  <a:lnTo>
                    <a:pt x="160" y="252"/>
                  </a:lnTo>
                  <a:lnTo>
                    <a:pt x="159" y="252"/>
                  </a:lnTo>
                  <a:lnTo>
                    <a:pt x="156" y="251"/>
                  </a:lnTo>
                  <a:lnTo>
                    <a:pt x="154" y="251"/>
                  </a:lnTo>
                  <a:lnTo>
                    <a:pt x="152" y="251"/>
                  </a:lnTo>
                  <a:lnTo>
                    <a:pt x="150" y="250"/>
                  </a:lnTo>
                  <a:lnTo>
                    <a:pt x="148" y="250"/>
                  </a:lnTo>
                  <a:lnTo>
                    <a:pt x="145" y="250"/>
                  </a:lnTo>
                  <a:lnTo>
                    <a:pt x="143" y="250"/>
                  </a:lnTo>
                  <a:lnTo>
                    <a:pt x="140" y="250"/>
                  </a:lnTo>
                  <a:lnTo>
                    <a:pt x="138" y="250"/>
                  </a:lnTo>
                  <a:lnTo>
                    <a:pt x="136" y="249"/>
                  </a:lnTo>
                  <a:lnTo>
                    <a:pt x="79" y="249"/>
                  </a:lnTo>
                  <a:lnTo>
                    <a:pt x="79" y="393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box.hu-berlin.de/d/af9c43d204b64bd7b72d/" TargetMode="External"/><Relationship Id="rId3" Type="http://schemas.openxmlformats.org/officeDocument/2006/relationships/image" Target="../media/image12.png"/><Relationship Id="rId7" Type="http://schemas.openxmlformats.org/officeDocument/2006/relationships/hyperlink" Target="https://pages.cms.hu-berlin.de/EOL/geo_rs/S12_CS_Change_detection.html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lobalforestwatch.org/map/" TargetMode="External"/><Relationship Id="rId5" Type="http://schemas.openxmlformats.org/officeDocument/2006/relationships/hyperlink" Target="https://earthengine.google.com/timelapse/" TargetMode="Externa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visibleearth.nasa.gov/images/71048/normalized-difference-vegetation-index-ndvi-image-of-central-africa" TargetMode="External"/><Relationship Id="rId5" Type="http://schemas.openxmlformats.org/officeDocument/2006/relationships/hyperlink" Target="https://www.esa.int/ESA_Multimedia/Images/2016/05/African_mosaic" TargetMode="Externa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10.png"/><Relationship Id="rId5" Type="http://schemas.openxmlformats.org/officeDocument/2006/relationships/image" Target="../media/image18.png"/><Relationship Id="rId10" Type="http://schemas.openxmlformats.org/officeDocument/2006/relationships/image" Target="../media/image9.png"/><Relationship Id="rId4" Type="http://schemas.openxmlformats.org/officeDocument/2006/relationships/image" Target="../media/image17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"/>
          <p:cNvSpPr/>
          <p:nvPr/>
        </p:nvSpPr>
        <p:spPr>
          <a:xfrm>
            <a:off x="784614" y="283169"/>
            <a:ext cx="2418736" cy="115627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"/>
          <p:cNvSpPr txBox="1"/>
          <p:nvPr/>
        </p:nvSpPr>
        <p:spPr>
          <a:xfrm>
            <a:off x="1622838" y="2185490"/>
            <a:ext cx="9144000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ct val="100000"/>
              <a:buFont typeface="Calibri"/>
              <a:buNone/>
            </a:pPr>
            <a: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7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EOCap4Africa</a:t>
            </a:r>
            <a:b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100" b="1" i="0" u="none" strike="noStrike" cap="none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1	How to conduct a Remote Sensing case study</a:t>
            </a:r>
            <a:endParaRPr sz="3600" b="1" i="0" u="none" strike="noStrike" cap="none">
              <a:solidFill>
                <a:srgbClr val="2E75B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br>
              <a:rPr lang="en-US"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7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a) Designing a case study</a:t>
            </a:r>
            <a:endParaRPr/>
          </a:p>
        </p:txBody>
      </p:sp>
      <p:cxnSp>
        <p:nvCxnSpPr>
          <p:cNvPr id="154" name="Google Shape;154;p1"/>
          <p:cNvCxnSpPr/>
          <p:nvPr/>
        </p:nvCxnSpPr>
        <p:spPr>
          <a:xfrm>
            <a:off x="1938954" y="5032143"/>
            <a:ext cx="8522208" cy="0"/>
          </a:xfrm>
          <a:prstGeom prst="straightConnector1">
            <a:avLst/>
          </a:prstGeom>
          <a:noFill/>
          <a:ln w="31750" cap="flat" cmpd="sng">
            <a:solidFill>
              <a:srgbClr val="1E4E79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55" name="Google Shape;155;p1"/>
          <p:cNvGrpSpPr/>
          <p:nvPr/>
        </p:nvGrpSpPr>
        <p:grpSpPr>
          <a:xfrm>
            <a:off x="1098931" y="5326428"/>
            <a:ext cx="9855759" cy="749899"/>
            <a:chOff x="1098931" y="5326428"/>
            <a:chExt cx="9855759" cy="749899"/>
          </a:xfrm>
        </p:grpSpPr>
        <p:grpSp>
          <p:nvGrpSpPr>
            <p:cNvPr id="156" name="Google Shape;156;p1"/>
            <p:cNvGrpSpPr/>
            <p:nvPr/>
          </p:nvGrpSpPr>
          <p:grpSpPr>
            <a:xfrm>
              <a:off x="1098931" y="5340828"/>
              <a:ext cx="9082114" cy="735499"/>
              <a:chOff x="609597" y="5421223"/>
              <a:chExt cx="9082114" cy="735499"/>
            </a:xfrm>
          </p:grpSpPr>
          <p:pic>
            <p:nvPicPr>
              <p:cNvPr id="157" name="Google Shape;157;p1" descr="Ein Bild, das Text, Schrift, Grafiken, Screenshot enthält.&#10;&#10;Automatisch generierte Beschreibung"/>
              <p:cNvPicPr preferRelativeResize="0"/>
              <p:nvPr/>
            </p:nvPicPr>
            <p:blipFill rotWithShape="1">
              <a:blip r:embed="rId3">
                <a:alphaModFix/>
              </a:blip>
              <a:srcRect/>
              <a:stretch/>
            </p:blipFill>
            <p:spPr>
              <a:xfrm>
                <a:off x="609597" y="5436722"/>
                <a:ext cx="1644246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8" name="Google Shape;158;p1" descr="Ein Bild, das Schrift, Grafiken, Logo, Screenshot enthält.&#10;&#10;Automatisch generierte Beschreibung"/>
              <p:cNvPicPr preferRelativeResize="0"/>
              <p:nvPr/>
            </p:nvPicPr>
            <p:blipFill rotWithShape="1">
              <a:blip r:embed="rId4">
                <a:alphaModFix/>
              </a:blip>
              <a:srcRect/>
              <a:stretch/>
            </p:blipFill>
            <p:spPr>
              <a:xfrm>
                <a:off x="2445867" y="5436722"/>
                <a:ext cx="861328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59" name="Google Shape;159;p1" descr="Ein Bild, das Schwarz, Dunkelheit enthält.&#10;&#10;Automatisch generierte Beschreibung"/>
              <p:cNvPicPr preferRelativeResize="0"/>
              <p:nvPr/>
            </p:nvPicPr>
            <p:blipFill rotWithShape="1">
              <a:blip r:embed="rId5">
                <a:alphaModFix/>
              </a:blip>
              <a:srcRect/>
              <a:stretch/>
            </p:blipFill>
            <p:spPr>
              <a:xfrm>
                <a:off x="3499219" y="5436722"/>
                <a:ext cx="180000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0" name="Google Shape;160;p1" descr="Ein Bild, das Logo, Grafiken, Symbol, Clipart enthält.&#10;&#10;Automatisch generierte Beschreibung"/>
              <p:cNvPicPr preferRelativeResize="0"/>
              <p:nvPr/>
            </p:nvPicPr>
            <p:blipFill rotWithShape="1">
              <a:blip r:embed="rId6">
                <a:alphaModFix/>
              </a:blip>
              <a:srcRect/>
              <a:stretch/>
            </p:blipFill>
            <p:spPr>
              <a:xfrm>
                <a:off x="5491243" y="5436722"/>
                <a:ext cx="837209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1" name="Google Shape;161;p1" descr="Ein Bild, das Text, Logo, Design, Darstellung enthält.&#10;&#10;Automatisch generierte Beschreibung"/>
              <p:cNvPicPr preferRelativeResize="0"/>
              <p:nvPr/>
            </p:nvPicPr>
            <p:blipFill rotWithShape="1">
              <a:blip r:embed="rId7">
                <a:alphaModFix/>
              </a:blip>
              <a:srcRect/>
              <a:stretch/>
            </p:blipFill>
            <p:spPr>
              <a:xfrm>
                <a:off x="6520476" y="5421223"/>
                <a:ext cx="2278481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62" name="Google Shape;162;p1" descr="Ein Bild, das Symbol, Grafiken, Flagge enthält.&#10;&#10;Automatisch generierte Beschreibung"/>
              <p:cNvPicPr preferRelativeResize="0"/>
              <p:nvPr/>
            </p:nvPicPr>
            <p:blipFill rotWithShape="1">
              <a:blip r:embed="rId8">
                <a:alphaModFix/>
              </a:blip>
              <a:srcRect/>
              <a:stretch/>
            </p:blipFill>
            <p:spPr>
              <a:xfrm>
                <a:off x="8990981" y="5421223"/>
                <a:ext cx="700730" cy="7200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163" name="Google Shape;163;p1" descr="KNUST Logo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10373069" y="5326428"/>
              <a:ext cx="581621" cy="7344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64" name="Google Shape;164;p1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165" name="Google Shape;165;p1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7" name="Google Shape;167;p1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9"/>
          <p:cNvSpPr txBox="1"/>
          <p:nvPr/>
        </p:nvSpPr>
        <p:spPr>
          <a:xfrm>
            <a:off x="2174225" y="-8164"/>
            <a:ext cx="718968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270" name="Google Shape;270;p9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9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2" name="Google Shape;27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pic>
        <p:nvPicPr>
          <p:cNvPr id="273" name="Google Shape;273;p9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74" name="Google Shape;274;p9"/>
          <p:cNvSpPr/>
          <p:nvPr/>
        </p:nvSpPr>
        <p:spPr>
          <a:xfrm>
            <a:off x="1146336" y="158981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4)    Data analysis</a:t>
            </a:r>
            <a:endParaRPr/>
          </a:p>
        </p:txBody>
      </p:sp>
      <p:sp>
        <p:nvSpPr>
          <p:cNvPr id="275" name="Google Shape;275;p9"/>
          <p:cNvSpPr txBox="1"/>
          <p:nvPr/>
        </p:nvSpPr>
        <p:spPr>
          <a:xfrm>
            <a:off x="6671733" y="3430210"/>
            <a:ext cx="82404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NDVI in central Africa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High vegetation health = dark green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Low vegetation health = red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pic>
        <p:nvPicPr>
          <p:cNvPr id="276" name="Google Shape;276;p9" descr="Ein Bild, das Karte, Kinderkunst, Bild, Malkuns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46628" y="2363410"/>
            <a:ext cx="5072743" cy="3909182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9"/>
          <p:cNvSpPr txBox="1"/>
          <p:nvPr/>
        </p:nvSpPr>
        <p:spPr>
          <a:xfrm>
            <a:off x="6219375" y="581090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(Descloitres 2004)</a:t>
            </a:r>
            <a:endParaRPr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0"/>
          <p:cNvSpPr txBox="1"/>
          <p:nvPr/>
        </p:nvSpPr>
        <p:spPr>
          <a:xfrm>
            <a:off x="2174225" y="-8164"/>
            <a:ext cx="718968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284" name="Google Shape;284;p1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10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</p:txBody>
      </p:sp>
      <p:sp>
        <p:nvSpPr>
          <p:cNvPr id="286" name="Google Shape;286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pic>
        <p:nvPicPr>
          <p:cNvPr id="287" name="Google Shape;287;p1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10"/>
          <p:cNvSpPr/>
          <p:nvPr/>
        </p:nvSpPr>
        <p:spPr>
          <a:xfrm>
            <a:off x="1146336" y="158981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5)    Interpretation and validation</a:t>
            </a:r>
            <a:endParaRPr/>
          </a:p>
        </p:txBody>
      </p:sp>
      <p:sp>
        <p:nvSpPr>
          <p:cNvPr id="289" name="Google Shape;289;p10"/>
          <p:cNvSpPr txBox="1"/>
          <p:nvPr/>
        </p:nvSpPr>
        <p:spPr>
          <a:xfrm>
            <a:off x="1144209" y="2492829"/>
            <a:ext cx="106233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validation is important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Remote sensing results must be verified with field data or high-resolution imagery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133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Ways to validate data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Comparing with ground truth measurements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Cross-checking with higher-resolution satellite images (e.g., PlanetScope, UAVs)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Using historical records from local sources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Speak to locals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1"/>
          <p:cNvSpPr txBox="1"/>
          <p:nvPr/>
        </p:nvSpPr>
        <p:spPr>
          <a:xfrm>
            <a:off x="2174225" y="-8164"/>
            <a:ext cx="718968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296" name="Google Shape;296;p11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11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 Designing a Case Study</a:t>
            </a:r>
            <a:endParaRPr/>
          </a:p>
        </p:txBody>
      </p:sp>
      <p:sp>
        <p:nvSpPr>
          <p:cNvPr id="298" name="Google Shape;29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  <p:pic>
        <p:nvPicPr>
          <p:cNvPr id="299" name="Google Shape;299;p11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11"/>
          <p:cNvSpPr/>
          <p:nvPr/>
        </p:nvSpPr>
        <p:spPr>
          <a:xfrm>
            <a:off x="1146336" y="158981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6)    Visualisation</a:t>
            </a:r>
            <a:endParaRPr/>
          </a:p>
        </p:txBody>
      </p:sp>
      <p:sp>
        <p:nvSpPr>
          <p:cNvPr id="301" name="Google Shape;301;p11"/>
          <p:cNvSpPr txBox="1"/>
          <p:nvPr/>
        </p:nvSpPr>
        <p:spPr>
          <a:xfrm>
            <a:off x="1144210" y="2571448"/>
            <a:ext cx="101091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How to present findings effectively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Maps (Land cover classification, NDVI maps,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hange detection)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Graphs (Time-series vegetation trends)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Statistical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ummaries (Mean NDVI values per region)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Best 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ractices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Use appropriate color scales for interpretation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Label axes, legends, and provide contextual information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Keep it simple but informative (avoid unnecessary complexity)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2"/>
          <p:cNvSpPr txBox="1"/>
          <p:nvPr/>
        </p:nvSpPr>
        <p:spPr>
          <a:xfrm>
            <a:off x="2174225" y="-8164"/>
            <a:ext cx="718968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308" name="Google Shape;308;p1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Google Shape;309;p12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0" name="Google Shape;310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  <p:pic>
        <p:nvPicPr>
          <p:cNvPr id="311" name="Google Shape;311;p1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12" name="Google Shape;312;p12"/>
          <p:cNvSpPr/>
          <p:nvPr/>
        </p:nvSpPr>
        <p:spPr>
          <a:xfrm>
            <a:off x="1146336" y="158981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7)    Reporting and science communication</a:t>
            </a:r>
            <a:endParaRPr/>
          </a:p>
        </p:txBody>
      </p:sp>
      <p:sp>
        <p:nvSpPr>
          <p:cNvPr id="313" name="Google Shape;313;p12"/>
          <p:cNvSpPr txBox="1"/>
          <p:nvPr/>
        </p:nvSpPr>
        <p:spPr>
          <a:xfrm>
            <a:off x="1144210" y="2571448"/>
            <a:ext cx="101091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good reporting is crucial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Allows reproducibility and transparency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Helps policymakers and stakeholders make informed decisions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Report formats: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Academic papers &amp; reports.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Technical documentation for projects.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Presentations (PowerPoint, PDFs, web-based tools like StoryMaps).</a:t>
            </a:r>
            <a:endParaRPr sz="1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13"/>
          <p:cNvSpPr txBox="1"/>
          <p:nvPr/>
        </p:nvSpPr>
        <p:spPr>
          <a:xfrm>
            <a:off x="2174225" y="-8164"/>
            <a:ext cx="718968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320" name="Google Shape;320;p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13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  <p:pic>
        <p:nvPicPr>
          <p:cNvPr id="323" name="Google Shape;323;p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13"/>
          <p:cNvSpPr/>
          <p:nvPr/>
        </p:nvSpPr>
        <p:spPr>
          <a:xfrm>
            <a:off x="1146336" y="158981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7)    Reporting and science communication</a:t>
            </a:r>
            <a:endParaRPr/>
          </a:p>
        </p:txBody>
      </p:sp>
      <p:sp>
        <p:nvSpPr>
          <p:cNvPr id="325" name="Google Shape;325;p13"/>
          <p:cNvSpPr txBox="1"/>
          <p:nvPr/>
        </p:nvSpPr>
        <p:spPr>
          <a:xfrm>
            <a:off x="1144210" y="2571448"/>
            <a:ext cx="10109100" cy="3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to include in a remote sensing report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 (Research question, study area, objectives)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Methodology (Data sources, preprocessing, analysis methods)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Results &amp; discussion (Findings, interpretation, key patterns)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Conclusion &amp; recommendations (Key takeaways, limitations, future work)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133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1" name="Google Shape;331;g341c32a689c_0_1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2" name="Google Shape;332;g341c32a689c_0_13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</p:txBody>
      </p:sp>
      <p:sp>
        <p:nvSpPr>
          <p:cNvPr id="333" name="Google Shape;333;g341c32a689c_0_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  <p:pic>
        <p:nvPicPr>
          <p:cNvPr id="334" name="Google Shape;334;g341c32a689c_0_1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35" name="Google Shape;335;g341c32a689c_0_13"/>
          <p:cNvSpPr/>
          <p:nvPr/>
        </p:nvSpPr>
        <p:spPr>
          <a:xfrm>
            <a:off x="2404240" y="1275338"/>
            <a:ext cx="7382100" cy="8772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Outline a case study using the discussed structure</a:t>
            </a:r>
            <a:endParaRPr/>
          </a:p>
        </p:txBody>
      </p:sp>
      <p:sp>
        <p:nvSpPr>
          <p:cNvPr id="336" name="Google Shape;336;g341c32a689c_0_13"/>
          <p:cNvSpPr txBox="1"/>
          <p:nvPr/>
        </p:nvSpPr>
        <p:spPr>
          <a:xfrm>
            <a:off x="1275275" y="2459775"/>
            <a:ext cx="101955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Let’s get started:</a:t>
            </a:r>
            <a:endParaRPr sz="24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Within the next 20 minutes, think of a region that you will use as study area for your own remote sensing case study!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You can browse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1371600" lvl="2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Char char="■"/>
            </a:pPr>
            <a:r>
              <a:rPr lang="en-US" sz="24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5"/>
              </a:rPr>
              <a:t>https://earthengine.google.com/timelapse/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1371600" lvl="2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Char char="■"/>
            </a:pPr>
            <a:r>
              <a:rPr lang="en-US" sz="24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6"/>
              </a:rPr>
              <a:t>https://www.globalforestwatch.org/map/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1371600" lvl="2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Char char="■"/>
            </a:pPr>
            <a:r>
              <a:rPr lang="en-US" sz="24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7"/>
              </a:rPr>
              <a:t>https://pages.cms.hu-berlin.de/EOL/geo_rs/S12_CS_Change_detection.html</a:t>
            </a:r>
            <a:endParaRPr/>
          </a:p>
          <a:p>
            <a:pPr marL="1371600" lvl="2" indent="-3810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Char char="■"/>
            </a:pPr>
            <a:r>
              <a:rPr lang="en-US" sz="2400" u="sng">
                <a:solidFill>
                  <a:schemeClr val="hlink"/>
                </a:solidFill>
                <a:latin typeface="Arial Narrow"/>
                <a:ea typeface="Arial Narrow"/>
                <a:cs typeface="Arial Narrow"/>
                <a:sym typeface="Arial Narrow"/>
                <a:hlinkClick r:id="rId8"/>
              </a:rPr>
              <a:t>https://box.hu-berlin.de/d/af9c43d204b64bd7b72d/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   for inspirations on your future case study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37" name="Google Shape;337;g341c32a689c_0_13"/>
          <p:cNvSpPr txBox="1"/>
          <p:nvPr/>
        </p:nvSpPr>
        <p:spPr>
          <a:xfrm>
            <a:off x="2174225" y="-2117"/>
            <a:ext cx="75042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Design your own Remote Sensing case study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oogle Shape;343;p1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4" name="Google Shape;344;p14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</p:txBody>
      </p:sp>
      <p:sp>
        <p:nvSpPr>
          <p:cNvPr id="345" name="Google Shape;345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  <p:pic>
        <p:nvPicPr>
          <p:cNvPr id="346" name="Google Shape;346;p1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14"/>
          <p:cNvSpPr/>
          <p:nvPr/>
        </p:nvSpPr>
        <p:spPr>
          <a:xfrm>
            <a:off x="2404240" y="1275338"/>
            <a:ext cx="7382013" cy="877279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Outline a case study using the discussed structure</a:t>
            </a:r>
            <a:endParaRPr/>
          </a:p>
        </p:txBody>
      </p:sp>
      <p:sp>
        <p:nvSpPr>
          <p:cNvPr id="348" name="Google Shape;348;p14"/>
          <p:cNvSpPr txBox="1"/>
          <p:nvPr/>
        </p:nvSpPr>
        <p:spPr>
          <a:xfrm>
            <a:off x="2406533" y="2572242"/>
            <a:ext cx="7229700" cy="36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Please prepare 1-3 slides in powerpoint and present the study area of your remote sensing case study.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By doing so, please try to answer the following questions: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your research question?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satellite data will you use?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Do you need more data than just satellite data?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9144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Who can benefit from your study?</a:t>
            </a:r>
            <a:endParaRPr/>
          </a:p>
          <a:p>
            <a:pPr marL="228600" marR="0" lvl="1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9" name="Google Shape;349;p14"/>
          <p:cNvSpPr txBox="1"/>
          <p:nvPr/>
        </p:nvSpPr>
        <p:spPr>
          <a:xfrm>
            <a:off x="2174225" y="-2117"/>
            <a:ext cx="7504158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Design your own Remote Sensing case study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Google Shape;355;p1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15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/>
              <a:t>–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E1a Designing a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Google Shape;357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  <p:pic>
        <p:nvPicPr>
          <p:cNvPr id="358" name="Google Shape;358;p1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15"/>
          <p:cNvSpPr txBox="1"/>
          <p:nvPr/>
        </p:nvSpPr>
        <p:spPr>
          <a:xfrm>
            <a:off x="1154676" y="1350622"/>
            <a:ext cx="9884476" cy="4154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remote sensing case study follows </a:t>
            </a:r>
            <a:r>
              <a:rPr lang="en-US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structured steps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from problem definition to interpretation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well-structured study includes </a:t>
            </a:r>
            <a:r>
              <a:rPr lang="en-US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clear research questions, appropriate data selection, preprocessing, analysis, and validation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Sentinel-2 data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is valuable for vegetation and land cover studies due to its spectral richness and high resolution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60" name="Google Shape;360;p15"/>
          <p:cNvSpPr txBox="1"/>
          <p:nvPr/>
        </p:nvSpPr>
        <p:spPr>
          <a:xfrm>
            <a:off x="2174225" y="-8164"/>
            <a:ext cx="7346920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Summary &amp; key takeaways</a:t>
            </a: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6"/>
          <p:cNvSpPr txBox="1"/>
          <p:nvPr/>
        </p:nvSpPr>
        <p:spPr>
          <a:xfrm>
            <a:off x="2174225" y="-26306"/>
            <a:ext cx="5623349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Sources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7" name="Google Shape;367;p1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8" name="Google Shape;368;p16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9" name="Google Shape;36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  <p:pic>
        <p:nvPicPr>
          <p:cNvPr id="370" name="Google Shape;370;p1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16"/>
          <p:cNvSpPr txBox="1"/>
          <p:nvPr/>
        </p:nvSpPr>
        <p:spPr>
          <a:xfrm>
            <a:off x="807462" y="1116695"/>
            <a:ext cx="11271826" cy="2831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European Space Agency (ESA). (2016). </a:t>
            </a: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African mosaic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[Image]. Retrieved February 10, 2025, from </a:t>
            </a:r>
            <a:r>
              <a:rPr lang="en-US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https://www.esa.int/ESA_Multimedia/Images/2016/05/African_mosaic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Descloitres, J. (2004, May 5). </a:t>
            </a:r>
            <a:r>
              <a:rPr lang="en-US" sz="20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Normalized Difference Vegetation Index (NDVI) image of Central Africa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[Image]. NASA Visible Earth. Retrieved February 10, 2025, from </a:t>
            </a:r>
            <a:r>
              <a:rPr lang="en-US" sz="20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https://www.visibleearth.nasa.gov/images/71048/normalized-difference-vegetation-index-ndvi-image-of-central-africa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7"/>
          <p:cNvSpPr txBox="1">
            <a:spLocks noGrp="1"/>
          </p:cNvSpPr>
          <p:nvPr>
            <p:ph type="ctrTitle"/>
          </p:nvPr>
        </p:nvSpPr>
        <p:spPr>
          <a:xfrm>
            <a:off x="1177632" y="2586648"/>
            <a:ext cx="9755206" cy="2768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F4E79"/>
              </a:buClr>
              <a:buSzPts val="4000"/>
              <a:buFont typeface="Calibri"/>
              <a:buNone/>
            </a:pPr>
            <a:r>
              <a:rPr lang="en-US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  <a:t>Thank you for your attention!</a:t>
            </a:r>
            <a:br>
              <a:rPr lang="en-US" sz="40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3100" b="1" i="0">
                <a:solidFill>
                  <a:srgbClr val="1F4E79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050"/>
            </a:br>
            <a:endParaRPr sz="3600" b="1">
              <a:solidFill>
                <a:srgbClr val="2E75B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77" name="Google Shape;377;p17"/>
          <p:cNvGrpSpPr/>
          <p:nvPr/>
        </p:nvGrpSpPr>
        <p:grpSpPr>
          <a:xfrm>
            <a:off x="1652645" y="6132842"/>
            <a:ext cx="8805180" cy="648000"/>
            <a:chOff x="609597" y="5421223"/>
            <a:chExt cx="9994138" cy="735499"/>
          </a:xfrm>
        </p:grpSpPr>
        <p:pic>
          <p:nvPicPr>
            <p:cNvPr id="378" name="Google Shape;378;p17" descr="Ein Bild, das Text, Schrift, Grafiken, Screenshot enthält.&#10;&#10;Automatisch generierte Beschreibu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609597" y="5436722"/>
              <a:ext cx="1644246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9" name="Google Shape;379;p17" descr="Ein Bild, das Schrift, Grafiken, Logo, Screenshot enthält.&#10;&#10;Automatisch generierte Beschreibu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445867" y="5436722"/>
              <a:ext cx="861328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0" name="Google Shape;380;p17" descr="Ein Bild, das Schwarz, Dunkelheit enthält.&#10;&#10;Automatisch generierte Beschreibu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3499219" y="5436722"/>
              <a:ext cx="180000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1" name="Google Shape;381;p17" descr="Ein Bild, das Logo, Grafiken, Symbol, Clipart enthält.&#10;&#10;Automatisch generierte Beschreibu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5491243" y="5436722"/>
              <a:ext cx="837209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2" name="Google Shape;382;p17" descr="Ein Bild, das Text, Logo, Design, Darstellung enthält.&#10;&#10;Automatisch generierte Beschreibu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6520476" y="5421223"/>
              <a:ext cx="2278481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3" name="Google Shape;383;p17" descr="Ein Bild, das Symbol, Grafiken, Flagge enthält.&#10;&#10;Automatisch generierte Beschreibung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990981" y="5421223"/>
              <a:ext cx="700730" cy="720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4" name="Google Shape;384;p17" descr="Ein Bild, das Symbol, Emblem, Logo, Wappen enthält.&#10;&#10;Automatisch generierte Beschreibung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9883735" y="5421223"/>
              <a:ext cx="720000" cy="720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85" name="Google Shape;385;p17"/>
          <p:cNvSpPr txBox="1"/>
          <p:nvPr/>
        </p:nvSpPr>
        <p:spPr>
          <a:xfrm>
            <a:off x="1259149" y="4087500"/>
            <a:ext cx="45033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Dr. Insa Otte, Hanna Schulten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(on behalf of the EOCap4Africa Team) 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800" b="1">
                <a:solidFill>
                  <a:srgbClr val="4D4D4D"/>
                </a:solidFill>
              </a:rPr>
              <a:t>and colleagues</a:t>
            </a: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r>
              <a:rPr lang="en-US" sz="1600">
                <a:solidFill>
                  <a:srgbClr val="4D4D4D"/>
                </a:solidFill>
              </a:rPr>
              <a:t>insa.otte@uni-wuerzburg.de</a:t>
            </a:r>
            <a:endParaRPr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ts val="1600"/>
              <a:buFont typeface="Arial"/>
              <a:buNone/>
            </a:pPr>
            <a:endParaRPr sz="1800" b="1">
              <a:solidFill>
                <a:srgbClr val="4D4D4D"/>
              </a:solidFill>
            </a:endParaRPr>
          </a:p>
        </p:txBody>
      </p:sp>
      <p:sp>
        <p:nvSpPr>
          <p:cNvPr id="386" name="Google Shape;38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  <p:grpSp>
        <p:nvGrpSpPr>
          <p:cNvPr id="387" name="Google Shape;387;p17"/>
          <p:cNvGrpSpPr/>
          <p:nvPr/>
        </p:nvGrpSpPr>
        <p:grpSpPr>
          <a:xfrm>
            <a:off x="1622838" y="139853"/>
            <a:ext cx="9360000" cy="1377319"/>
            <a:chOff x="1622838" y="139853"/>
            <a:chExt cx="9360000" cy="1377319"/>
          </a:xfrm>
        </p:grpSpPr>
        <p:pic>
          <p:nvPicPr>
            <p:cNvPr id="388" name="Google Shape;388;p17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1622838" y="139853"/>
              <a:ext cx="9360000" cy="13773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9" name="Google Shape;389;p17" descr="Ein Bild, das Text, Schrift, Grafiken, weiß enthält.&#10;&#10;Automatisch generierte Beschreibu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5218909" y="300517"/>
              <a:ext cx="2646279" cy="93634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90" name="Google Shape;390;p17"/>
          <p:cNvPicPr preferRelativeResize="0"/>
          <p:nvPr/>
        </p:nvPicPr>
        <p:blipFill rotWithShape="1">
          <a:blip r:embed="rId12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"/>
          <p:cNvSpPr txBox="1"/>
          <p:nvPr/>
        </p:nvSpPr>
        <p:spPr>
          <a:xfrm>
            <a:off x="2174225" y="-56544"/>
            <a:ext cx="4643635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Learning objectives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4" name="Google Shape;174;p2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2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 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Designing a Case Study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pic>
        <p:nvPicPr>
          <p:cNvPr id="177" name="Google Shape;177;p2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2"/>
          <p:cNvSpPr txBox="1"/>
          <p:nvPr/>
        </p:nvSpPr>
        <p:spPr>
          <a:xfrm>
            <a:off x="1318050" y="1872650"/>
            <a:ext cx="9917400" cy="31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AutoNum type="arabicParenR"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Understand how to structure a remote sensing study</a:t>
            </a:r>
            <a:endParaRPr/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AutoNum type="arabicParenR"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Learn the key steps in conducting a case study</a:t>
            </a:r>
            <a:endParaRPr/>
          </a:p>
          <a:p>
            <a:pPr marL="514350" marR="0" lvl="0" indent="-3365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514350" marR="0" lvl="0" indent="-5143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 Narrow"/>
              <a:buAutoNum type="arabicParenR"/>
            </a:pPr>
            <a:r>
              <a:rPr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Recognize the relevance of Sentinel-2 data in vegetation and land cover analysis</a:t>
            </a:r>
            <a:endParaRPr sz="2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"/>
          <p:cNvSpPr txBox="1"/>
          <p:nvPr/>
        </p:nvSpPr>
        <p:spPr>
          <a:xfrm>
            <a:off x="2174225" y="-8164"/>
            <a:ext cx="6621206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is a Remote Sensing case study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3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3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188" name="Google Shape;188;p3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"/>
          <p:cNvSpPr/>
          <p:nvPr/>
        </p:nvSpPr>
        <p:spPr>
          <a:xfrm>
            <a:off x="1672479" y="1638196"/>
            <a:ext cx="8857633" cy="108894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A structured research approach that uses satellite imagery and geospatial analysis to investigate environmental, urban, or agricultural changes</a:t>
            </a:r>
            <a:endParaRPr sz="2400">
              <a:solidFill>
                <a:schemeClr val="lt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90" name="Google Shape;190;p3"/>
          <p:cNvSpPr txBox="1"/>
          <p:nvPr/>
        </p:nvSpPr>
        <p:spPr>
          <a:xfrm>
            <a:off x="2002971" y="2922210"/>
            <a:ext cx="8186100" cy="277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use case studies?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Allow detailed investigation of specific geographic areas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Provide real-world applications for </a:t>
            </a:r>
            <a:r>
              <a:rPr lang="en-US" sz="2400" b="1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environmental monitoring, agriculture, disaster response, and land use planning</a:t>
            </a:r>
            <a:endParaRPr sz="20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28600" marR="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"/>
          <p:cNvSpPr txBox="1"/>
          <p:nvPr/>
        </p:nvSpPr>
        <p:spPr>
          <a:xfrm>
            <a:off x="2021950" y="-29189"/>
            <a:ext cx="7189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197" name="Google Shape;197;p4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4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pic>
        <p:nvPicPr>
          <p:cNvPr id="200" name="Google Shape;200;p4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76413" y="1543561"/>
            <a:ext cx="8639175" cy="463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3fb96878c4_1_0"/>
          <p:cNvSpPr txBox="1"/>
          <p:nvPr/>
        </p:nvSpPr>
        <p:spPr>
          <a:xfrm>
            <a:off x="2087388" y="11"/>
            <a:ext cx="7189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208" name="Google Shape;208;g33fb96878c4_1_0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g33fb96878c4_1_0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00" cy="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g33fb96878c4_1_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pic>
        <p:nvPicPr>
          <p:cNvPr id="211" name="Google Shape;211;g33fb96878c4_1_0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5" y="3163081"/>
            <a:ext cx="6768001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g33fb96878c4_1_0"/>
          <p:cNvSpPr/>
          <p:nvPr/>
        </p:nvSpPr>
        <p:spPr>
          <a:xfrm>
            <a:off x="1146336" y="1589814"/>
            <a:ext cx="5416500" cy="659700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1)    Define the research question</a:t>
            </a:r>
            <a:endParaRPr/>
          </a:p>
        </p:txBody>
      </p:sp>
      <p:sp>
        <p:nvSpPr>
          <p:cNvPr id="213" name="Google Shape;213;g33fb96878c4_1_0"/>
          <p:cNvSpPr txBox="1"/>
          <p:nvPr/>
        </p:nvSpPr>
        <p:spPr>
          <a:xfrm>
            <a:off x="1148630" y="2523860"/>
            <a:ext cx="9461100" cy="26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Key considerations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problem do you want to address?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hich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area will you study?</a:t>
            </a:r>
            <a:endParaRPr/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time period will you analyze?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1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Our example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How has vegetation cover changed in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ast Africa over the last 10 years?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"/>
          <p:cNvSpPr txBox="1"/>
          <p:nvPr/>
        </p:nvSpPr>
        <p:spPr>
          <a:xfrm>
            <a:off x="2174225" y="-8164"/>
            <a:ext cx="718968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220" name="Google Shape;220;p5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5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223" name="Google Shape;223;p5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5"/>
          <p:cNvSpPr/>
          <p:nvPr/>
        </p:nvSpPr>
        <p:spPr>
          <a:xfrm>
            <a:off x="1146336" y="158981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2)    Select appropriate remote sensing data</a:t>
            </a:r>
            <a:endParaRPr/>
          </a:p>
        </p:txBody>
      </p:sp>
      <p:sp>
        <p:nvSpPr>
          <p:cNvPr id="225" name="Google Shape;225;p5"/>
          <p:cNvSpPr txBox="1"/>
          <p:nvPr/>
        </p:nvSpPr>
        <p:spPr>
          <a:xfrm>
            <a:off x="1144210" y="2492829"/>
            <a:ext cx="9498300" cy="36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Choosing the right data depends on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Spatial resolution (What level of detail is needed?)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Temporal resolution (How frequently is data needed?)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Spectral resolution (What bands are necessary for analysis?)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Our example: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Sentinel-2 for vegetation analysis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10m spatial resolution allows detailed vegetation mapping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Frequent revisits (every 5 days) allow time-series analysis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Red, NIR, and SWIR bands are useful for detecting vegetation health (NDVI, EVI)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6"/>
          <p:cNvSpPr txBox="1"/>
          <p:nvPr/>
        </p:nvSpPr>
        <p:spPr>
          <a:xfrm>
            <a:off x="2174225" y="-8164"/>
            <a:ext cx="718968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232" name="Google Shape;232;p6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6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235" name="Google Shape;235;p6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6"/>
          <p:cNvSpPr/>
          <p:nvPr/>
        </p:nvSpPr>
        <p:spPr>
          <a:xfrm>
            <a:off x="1146336" y="158981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2)    Select appropriate remote sensing data</a:t>
            </a:r>
            <a:endParaRPr/>
          </a:p>
        </p:txBody>
      </p:sp>
      <p:pic>
        <p:nvPicPr>
          <p:cNvPr id="237" name="Google Shape;237;p6" descr="Ein Bild, das Karte, Erde, Text enthält.&#10;&#10;KI-generierte Inhalte können fehlerhaft sein.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65010" y="1534885"/>
            <a:ext cx="5290596" cy="482237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6"/>
          <p:cNvSpPr txBox="1"/>
          <p:nvPr/>
        </p:nvSpPr>
        <p:spPr>
          <a:xfrm>
            <a:off x="1890950" y="3750325"/>
            <a:ext cx="39273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Mosaic of the African continent created using Sentinel-2 data 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239" name="Google Shape;239;p6"/>
          <p:cNvSpPr txBox="1"/>
          <p:nvPr/>
        </p:nvSpPr>
        <p:spPr>
          <a:xfrm>
            <a:off x="5527576" y="592835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(ESA 2016)</a:t>
            </a:r>
            <a:endParaRPr sz="18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7"/>
          <p:cNvSpPr txBox="1"/>
          <p:nvPr/>
        </p:nvSpPr>
        <p:spPr>
          <a:xfrm>
            <a:off x="2174225" y="-8164"/>
            <a:ext cx="718968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246" name="Google Shape;246;p7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7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pic>
        <p:nvPicPr>
          <p:cNvPr id="249" name="Google Shape;249;p7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7"/>
          <p:cNvSpPr/>
          <p:nvPr/>
        </p:nvSpPr>
        <p:spPr>
          <a:xfrm>
            <a:off x="1146336" y="158981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3)    Preprocessing the data</a:t>
            </a:r>
            <a:endParaRPr/>
          </a:p>
        </p:txBody>
      </p:sp>
      <p:sp>
        <p:nvSpPr>
          <p:cNvPr id="251" name="Google Shape;251;p7"/>
          <p:cNvSpPr txBox="1"/>
          <p:nvPr/>
        </p:nvSpPr>
        <p:spPr>
          <a:xfrm>
            <a:off x="1144210" y="2492829"/>
            <a:ext cx="9498300" cy="360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Common preprocessing steps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Atmospheric correction – Removing atmospheric distortions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Cloud masking – Filtering out cloudy pixels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Radiometric calibration – Adjusting brightness values for analysis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Georeferencing – Ensuring spatial accuracy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Why this matters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Poor preprocessing leads to inaccurate results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8"/>
          <p:cNvSpPr txBox="1"/>
          <p:nvPr/>
        </p:nvSpPr>
        <p:spPr>
          <a:xfrm>
            <a:off x="2174225" y="-8164"/>
            <a:ext cx="7189682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Structure of a Remote Sensing case study</a:t>
            </a:r>
            <a:endParaRPr/>
          </a:p>
        </p:txBody>
      </p:sp>
      <p:pic>
        <p:nvPicPr>
          <p:cNvPr id="258" name="Google Shape;258;p8" descr="Ein Bild, das Schwarz, Dunkelheit enthält.&#10;&#10;Automatisch generierte Beschreibu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35462" y="112704"/>
            <a:ext cx="720000" cy="72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8"/>
          <p:cNvSpPr txBox="1">
            <a:spLocks noGrp="1"/>
          </p:cNvSpPr>
          <p:nvPr>
            <p:ph type="ftr" idx="11"/>
          </p:nvPr>
        </p:nvSpPr>
        <p:spPr>
          <a:xfrm>
            <a:off x="3512820" y="6489056"/>
            <a:ext cx="5166360" cy="2324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EOCap4Africa – E1a</a:t>
            </a:r>
            <a:r>
              <a:rPr lang="en-US">
                <a:latin typeface="Calibri"/>
                <a:ea typeface="Calibri"/>
                <a:cs typeface="Calibri"/>
                <a:sym typeface="Calibri"/>
              </a:rPr>
              <a:t> Designing a Case Study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pic>
        <p:nvPicPr>
          <p:cNvPr id="261" name="Google Shape;261;p8"/>
          <p:cNvPicPr preferRelativeResize="0"/>
          <p:nvPr/>
        </p:nvPicPr>
        <p:blipFill rotWithShape="1">
          <a:blip r:embed="rId4">
            <a:alphaModFix amt="30000"/>
          </a:blip>
          <a:srcRect/>
          <a:stretch/>
        </p:blipFill>
        <p:spPr>
          <a:xfrm rot="-5400000">
            <a:off x="-3042044" y="3163081"/>
            <a:ext cx="6768000" cy="531838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8"/>
          <p:cNvSpPr/>
          <p:nvPr/>
        </p:nvSpPr>
        <p:spPr>
          <a:xfrm>
            <a:off x="1146336" y="1589814"/>
            <a:ext cx="5416537" cy="659565"/>
          </a:xfrm>
          <a:prstGeom prst="rect">
            <a:avLst/>
          </a:prstGeom>
          <a:solidFill>
            <a:srgbClr val="1F4E7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4)    Data analysis</a:t>
            </a:r>
            <a:endParaRPr/>
          </a:p>
        </p:txBody>
      </p:sp>
      <p:sp>
        <p:nvSpPr>
          <p:cNvPr id="263" name="Google Shape;263;p8"/>
          <p:cNvSpPr txBox="1"/>
          <p:nvPr/>
        </p:nvSpPr>
        <p:spPr>
          <a:xfrm>
            <a:off x="1307495" y="2631924"/>
            <a:ext cx="8240400" cy="37866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What analysis methods to use?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Vegetation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i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ndices (NDVI, EVI) – Assessing vegetation health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Land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over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lassification – Identifying different land types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Time-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eries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nalysis – Detecting changes over time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Change 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d</a:t>
            </a: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etection – Comparing before/after images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 Narrow"/>
              <a:buChar char="•"/>
            </a:pP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Harmonization, data fusion</a:t>
            </a: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0" indent="-76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4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Our Example:</a:t>
            </a:r>
            <a:r>
              <a:rPr lang="en-US" sz="24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lang="en-US" sz="2400" b="1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Vegetation monitoring</a:t>
            </a:r>
            <a:endParaRPr sz="2400" b="1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NDVI formula: (NIR - Red) / (NIR + Red)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  <a:p>
            <a:pPr marL="228600" marR="0" lvl="1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 b="0" i="0" u="none" strike="noStrike" cap="non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High NDVI = healthy vegetation, Low NDVI = stressed vegetation</a:t>
            </a:r>
            <a:endParaRPr sz="2400" b="0" i="0" u="none" strike="noStrike" cap="none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1217</Words>
  <Application>Microsoft Office PowerPoint</Application>
  <PresentationFormat>Breitbild</PresentationFormat>
  <Paragraphs>216</Paragraphs>
  <Slides>19</Slides>
  <Notes>19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5" baseType="lpstr">
      <vt:lpstr>Arial Narrow</vt:lpstr>
      <vt:lpstr>Calibri</vt:lpstr>
      <vt:lpstr>Arial</vt:lpstr>
      <vt:lpstr>Open Sans Light</vt:lpstr>
      <vt:lpstr>Noto Sans Symbols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Thank you for your attention!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Michael Thiel</dc:creator>
  <cp:lastModifiedBy>Lara Alves Oeltjebruns</cp:lastModifiedBy>
  <cp:revision>1</cp:revision>
  <dcterms:created xsi:type="dcterms:W3CDTF">2019-06-02T12:25:39Z</dcterms:created>
  <dcterms:modified xsi:type="dcterms:W3CDTF">2026-04-15T13:33:29Z</dcterms:modified>
</cp:coreProperties>
</file>